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3"/>
    <p:sldId id="268" r:id="rId4"/>
    <p:sldId id="682" r:id="rId5"/>
    <p:sldId id="700" r:id="rId6"/>
    <p:sldId id="701" r:id="rId7"/>
    <p:sldId id="707" r:id="rId8"/>
    <p:sldId id="702" r:id="rId9"/>
    <p:sldId id="680" r:id="rId10"/>
    <p:sldId id="703" r:id="rId11"/>
    <p:sldId id="691" r:id="rId12"/>
  </p:sldIdLst>
  <p:sldSz cx="12192000" cy="6858000"/>
  <p:notesSz cx="6858000" cy="9144000"/>
  <p:embeddedFontLst>
    <p:embeddedFont>
      <p:font typeface="微软雅黑" panose="020B0503020204020204" charset="-122"/>
      <p:regular r:id="rId17"/>
    </p:embeddedFont>
    <p:embeddedFont>
      <p:font typeface="方正小标宋简体" panose="02000000000000000000" charset="-122"/>
      <p:regular r:id="rId18"/>
    </p:embeddedFont>
    <p:embeddedFont>
      <p:font typeface="Calibri" panose="020F0502020204030204"/>
      <p:regular r:id="rId19"/>
      <p:bold r:id="rId20"/>
      <p:italic r:id="rId21"/>
      <p:boldItalic r:id="rId22"/>
    </p:embeddedFont>
    <p:embeddedFont>
      <p:font typeface="微软雅黑 Light" panose="020B0502040204020203" charset="-122"/>
      <p:regular r:id="rId23"/>
    </p:embeddedFont>
    <p:embeddedFont>
      <p:font typeface="Verdana" panose="020B0604030504040204" charset="0"/>
      <p:regular r:id="rId24"/>
      <p:bold r:id="rId25"/>
      <p:italic r:id="rId26"/>
      <p:boldItalic r:id="rId27"/>
    </p:embeddedFont>
    <p:embeddedFont>
      <p:font typeface="等线" panose="02010600030101010101" charset="-122"/>
      <p:regular r:id="rId28"/>
    </p:embeddedFont>
  </p:embeddedFontLst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71A7"/>
    <a:srgbClr val="1097E2"/>
    <a:srgbClr val="1DA4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3" autoAdjust="0"/>
    <p:restoredTop sz="96370" autoAdjust="0"/>
  </p:normalViewPr>
  <p:slideViewPr>
    <p:cSldViewPr snapToGrid="0">
      <p:cViewPr>
        <p:scale>
          <a:sx n="100" d="100"/>
          <a:sy n="100" d="100"/>
        </p:scale>
        <p:origin x="85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gs" Target="tags/tag7.xml"/><Relationship Id="rId28" Type="http://schemas.openxmlformats.org/officeDocument/2006/relationships/font" Target="fonts/font12.fntdata"/><Relationship Id="rId27" Type="http://schemas.openxmlformats.org/officeDocument/2006/relationships/font" Target="fonts/font11.fntdata"/><Relationship Id="rId26" Type="http://schemas.openxmlformats.org/officeDocument/2006/relationships/font" Target="fonts/font10.fntdata"/><Relationship Id="rId25" Type="http://schemas.openxmlformats.org/officeDocument/2006/relationships/font" Target="fonts/font9.fntdata"/><Relationship Id="rId24" Type="http://schemas.openxmlformats.org/officeDocument/2006/relationships/font" Target="fonts/font8.fntdata"/><Relationship Id="rId23" Type="http://schemas.openxmlformats.org/officeDocument/2006/relationships/font" Target="fonts/font7.fntdata"/><Relationship Id="rId22" Type="http://schemas.openxmlformats.org/officeDocument/2006/relationships/font" Target="fonts/font6.fntdata"/><Relationship Id="rId21" Type="http://schemas.openxmlformats.org/officeDocument/2006/relationships/font" Target="fonts/font5.fntdata"/><Relationship Id="rId20" Type="http://schemas.openxmlformats.org/officeDocument/2006/relationships/font" Target="fonts/font4.fntdata"/><Relationship Id="rId2" Type="http://schemas.openxmlformats.org/officeDocument/2006/relationships/theme" Target="theme/theme1.xml"/><Relationship Id="rId19" Type="http://schemas.openxmlformats.org/officeDocument/2006/relationships/font" Target="fonts/font3.fntdata"/><Relationship Id="rId18" Type="http://schemas.openxmlformats.org/officeDocument/2006/relationships/font" Target="fonts/font2.fntdata"/><Relationship Id="rId17" Type="http://schemas.openxmlformats.org/officeDocument/2006/relationships/font" Target="fonts/font1.fntdata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E3DA98-3B57-4CB9-B607-A7594FCDBA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0CDED-1AE8-4B8F-852A-8617F5CB262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rot="10800000">
            <a:off x="-1" y="5607302"/>
            <a:ext cx="1902333" cy="2044520"/>
            <a:chOff x="8135783" y="-1669981"/>
            <a:chExt cx="4056217" cy="4359393"/>
          </a:xfrm>
        </p:grpSpPr>
        <p:sp>
          <p:nvSpPr>
            <p:cNvPr id="5" name="直角三角形 4"/>
            <p:cNvSpPr/>
            <p:nvPr/>
          </p:nvSpPr>
          <p:spPr>
            <a:xfrm rot="10800000">
              <a:off x="9502588" y="0"/>
              <a:ext cx="2689412" cy="2689412"/>
            </a:xfrm>
            <a:prstGeom prst="rtTriangle">
              <a:avLst/>
            </a:prstGeom>
            <a:solidFill>
              <a:srgbClr val="0C7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8900000">
              <a:off x="8135783" y="-1669981"/>
              <a:ext cx="3339963" cy="3339962"/>
            </a:xfrm>
            <a:custGeom>
              <a:avLst/>
              <a:gdLst>
                <a:gd name="connsiteX0" fmla="*/ 0 w 3339963"/>
                <a:gd name="connsiteY0" fmla="*/ 0 h 3339962"/>
                <a:gd name="connsiteX1" fmla="*/ 3339963 w 3339963"/>
                <a:gd name="connsiteY1" fmla="*/ 3339962 h 3339962"/>
                <a:gd name="connsiteX2" fmla="*/ 1099563 w 3339963"/>
                <a:gd name="connsiteY2" fmla="*/ 3339962 h 333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9963" h="3339962">
                  <a:moveTo>
                    <a:pt x="0" y="0"/>
                  </a:moveTo>
                  <a:lnTo>
                    <a:pt x="3339963" y="3339962"/>
                  </a:lnTo>
                  <a:lnTo>
                    <a:pt x="1099563" y="3339962"/>
                  </a:lnTo>
                  <a:close/>
                </a:path>
              </a:pathLst>
            </a:custGeom>
            <a:solidFill>
              <a:srgbClr val="1097E2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 userDrawn="1"/>
        </p:nvGrpSpPr>
        <p:grpSpPr>
          <a:xfrm>
            <a:off x="10289667" y="-801077"/>
            <a:ext cx="1902333" cy="2044520"/>
            <a:chOff x="8135783" y="-1669981"/>
            <a:chExt cx="4056217" cy="4359393"/>
          </a:xfrm>
        </p:grpSpPr>
        <p:sp>
          <p:nvSpPr>
            <p:cNvPr id="10" name="直角三角形 9"/>
            <p:cNvSpPr/>
            <p:nvPr/>
          </p:nvSpPr>
          <p:spPr>
            <a:xfrm rot="10800000">
              <a:off x="9502588" y="0"/>
              <a:ext cx="2689412" cy="2689412"/>
            </a:xfrm>
            <a:prstGeom prst="rtTriangle">
              <a:avLst/>
            </a:prstGeom>
            <a:solidFill>
              <a:srgbClr val="0C7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: 形状 10"/>
            <p:cNvSpPr/>
            <p:nvPr/>
          </p:nvSpPr>
          <p:spPr>
            <a:xfrm rot="18900000">
              <a:off x="8135783" y="-1669981"/>
              <a:ext cx="3339963" cy="3339962"/>
            </a:xfrm>
            <a:custGeom>
              <a:avLst/>
              <a:gdLst>
                <a:gd name="connsiteX0" fmla="*/ 0 w 3339963"/>
                <a:gd name="connsiteY0" fmla="*/ 0 h 3339962"/>
                <a:gd name="connsiteX1" fmla="*/ 3339963 w 3339963"/>
                <a:gd name="connsiteY1" fmla="*/ 3339962 h 3339962"/>
                <a:gd name="connsiteX2" fmla="*/ 1099563 w 3339963"/>
                <a:gd name="connsiteY2" fmla="*/ 3339962 h 333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9963" h="3339962">
                  <a:moveTo>
                    <a:pt x="0" y="0"/>
                  </a:moveTo>
                  <a:lnTo>
                    <a:pt x="3339963" y="3339962"/>
                  </a:lnTo>
                  <a:lnTo>
                    <a:pt x="1099563" y="3339962"/>
                  </a:lnTo>
                  <a:close/>
                </a:path>
              </a:pathLst>
            </a:custGeom>
            <a:solidFill>
              <a:srgbClr val="1097E2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7B82-1149-4C3C-9E6A-BE31F56C64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A2B6C-853D-4841-86F5-89DD9A188C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7B82-1149-4C3C-9E6A-BE31F56C64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A2B6C-853D-4841-86F5-89DD9A188C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7B82-1149-4C3C-9E6A-BE31F56C64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A2B6C-853D-4841-86F5-89DD9A188C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7B82-1149-4C3C-9E6A-BE31F56C64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A2B6C-853D-4841-86F5-89DD9A188C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7B82-1149-4C3C-9E6A-BE31F56C64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A2B6C-853D-4841-86F5-89DD9A188C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7B82-1149-4C3C-9E6A-BE31F56C64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A2B6C-853D-4841-86F5-89DD9A188C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7B82-1149-4C3C-9E6A-BE31F56C64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A2B6C-853D-4841-86F5-89DD9A188C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7B82-1149-4C3C-9E6A-BE31F56C64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A2B6C-853D-4841-86F5-89DD9A188C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07B82-1149-4C3C-9E6A-BE31F56C64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A2B6C-853D-4841-86F5-89DD9A188CB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7454901" y="-1936681"/>
            <a:ext cx="4737100" cy="5091168"/>
            <a:chOff x="8135783" y="-1669981"/>
            <a:chExt cx="4056217" cy="4359393"/>
          </a:xfrm>
        </p:grpSpPr>
        <p:sp>
          <p:nvSpPr>
            <p:cNvPr id="8" name="直角三角形 7"/>
            <p:cNvSpPr/>
            <p:nvPr/>
          </p:nvSpPr>
          <p:spPr>
            <a:xfrm rot="10800000">
              <a:off x="9502588" y="0"/>
              <a:ext cx="2689412" cy="2689412"/>
            </a:xfrm>
            <a:prstGeom prst="rtTriangle">
              <a:avLst/>
            </a:prstGeom>
            <a:solidFill>
              <a:srgbClr val="0C7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: 形状 12"/>
            <p:cNvSpPr/>
            <p:nvPr/>
          </p:nvSpPr>
          <p:spPr>
            <a:xfrm rot="18900000">
              <a:off x="8135783" y="-1669981"/>
              <a:ext cx="3339963" cy="3339962"/>
            </a:xfrm>
            <a:custGeom>
              <a:avLst/>
              <a:gdLst>
                <a:gd name="connsiteX0" fmla="*/ 0 w 3339963"/>
                <a:gd name="connsiteY0" fmla="*/ 0 h 3339962"/>
                <a:gd name="connsiteX1" fmla="*/ 3339963 w 3339963"/>
                <a:gd name="connsiteY1" fmla="*/ 3339962 h 3339962"/>
                <a:gd name="connsiteX2" fmla="*/ 1099563 w 3339963"/>
                <a:gd name="connsiteY2" fmla="*/ 3339962 h 333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9963" h="3339962">
                  <a:moveTo>
                    <a:pt x="0" y="0"/>
                  </a:moveTo>
                  <a:lnTo>
                    <a:pt x="3339963" y="3339962"/>
                  </a:lnTo>
                  <a:lnTo>
                    <a:pt x="1099563" y="3339962"/>
                  </a:lnTo>
                  <a:close/>
                </a:path>
              </a:pathLst>
            </a:custGeom>
            <a:solidFill>
              <a:srgbClr val="1097E2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1"/>
          <p:cNvSpPr txBox="1"/>
          <p:nvPr/>
        </p:nvSpPr>
        <p:spPr>
          <a:xfrm>
            <a:off x="2151414" y="2843145"/>
            <a:ext cx="7889200" cy="1014730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 rtl="0" eaLnBrk="1" fontAlgn="auto" latinLnBrk="0" hangingPunct="1"/>
            <a:r>
              <a:rPr lang="zh-CN" altLang="en-US" sz="6000" b="1" kern="100">
                <a:solidFill>
                  <a:srgbClr val="0C71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售后</a:t>
            </a:r>
            <a:r>
              <a:rPr lang="zh-CN" altLang="en-US" sz="6000" b="1" kern="100">
                <a:solidFill>
                  <a:srgbClr val="0C71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报修软件</a:t>
            </a:r>
            <a:r>
              <a:rPr lang="zh-CN" altLang="en-US" sz="6000" b="1" kern="100">
                <a:solidFill>
                  <a:srgbClr val="0C71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使用说明</a:t>
            </a:r>
            <a:endParaRPr lang="zh-CN" altLang="en-US" sz="6000" b="1" kern="100">
              <a:solidFill>
                <a:srgbClr val="0C71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/>
            </a:endParaRPr>
          </a:p>
        </p:txBody>
      </p:sp>
      <p:sp>
        <p:nvSpPr>
          <p:cNvPr id="28" name="文本框 1"/>
          <p:cNvSpPr txBox="1"/>
          <p:nvPr/>
        </p:nvSpPr>
        <p:spPr>
          <a:xfrm>
            <a:off x="4366260" y="5386070"/>
            <a:ext cx="3458845" cy="31559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 rtl="0" eaLnBrk="1" fontAlgn="auto" latinLnBrk="0" hangingPunct="1">
              <a:lnSpc>
                <a:spcPts val="1800"/>
              </a:lnSpc>
            </a:pPr>
            <a:r>
              <a:rPr lang="zh-CN" altLang="en-US" sz="1600" kern="100" spc="5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方正小标宋简体" panose="02000000000000000000" charset="-122"/>
                <a:ea typeface="方正小标宋简体" panose="02000000000000000000" charset="-122"/>
                <a:cs typeface="微软雅黑" panose="020B0503020204020204" charset="-122"/>
                <a:sym typeface="Times New Roman" panose="02020603050405020304"/>
              </a:rPr>
              <a:t>宁波雷热激光科技有限公司</a:t>
            </a:r>
            <a:endParaRPr lang="zh-CN" altLang="en-US" sz="1600" kern="100" spc="50">
              <a:solidFill>
                <a:schemeClr val="tx1">
                  <a:lumMod val="65000"/>
                  <a:lumOff val="35000"/>
                </a:schemeClr>
              </a:solidFill>
              <a:uFillTx/>
              <a:latin typeface="方正小标宋简体" panose="02000000000000000000" charset="-122"/>
              <a:ea typeface="方正小标宋简体" panose="02000000000000000000" charset="-122"/>
              <a:cs typeface="微软雅黑" panose="020B0503020204020204" charset="-122"/>
              <a:sym typeface="Times New Roman" panose="02020603050405020304"/>
            </a:endParaRPr>
          </a:p>
        </p:txBody>
      </p:sp>
      <p:sp>
        <p:nvSpPr>
          <p:cNvPr id="29" name="文本框 32"/>
          <p:cNvSpPr txBox="1"/>
          <p:nvPr/>
        </p:nvSpPr>
        <p:spPr>
          <a:xfrm>
            <a:off x="3198174" y="4149331"/>
            <a:ext cx="5796601" cy="358140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 rtl="0" eaLnBrk="1" fontAlgn="auto" latinLnBrk="0" hangingPunct="1">
              <a:lnSpc>
                <a:spcPts val="2000"/>
              </a:lnSpc>
            </a:pPr>
            <a:r>
              <a:rPr lang="zh-CN" altLang="en-US" sz="2000" b="1" kern="1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在线报修</a:t>
            </a:r>
            <a:r>
              <a:rPr lang="en-US" altLang="zh-CN" sz="2000" b="1" kern="1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 | </a:t>
            </a:r>
            <a:r>
              <a:rPr lang="zh-CN" altLang="en-US" sz="2000" b="1" kern="1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个人中心</a:t>
            </a:r>
            <a:r>
              <a:rPr lang="en-US" altLang="zh-CN" sz="2000" b="1" kern="1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 | </a:t>
            </a:r>
            <a:r>
              <a:rPr lang="zh-CN" altLang="en-US" sz="2000" b="1" kern="1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在线商城</a:t>
            </a:r>
            <a:r>
              <a:rPr lang="en-US" altLang="zh-CN" sz="2000" b="1" kern="1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 | </a:t>
            </a:r>
            <a:r>
              <a:rPr lang="zh-CN" altLang="en-US" sz="2000" b="1" kern="1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进度查询</a:t>
            </a:r>
            <a:endParaRPr lang="zh-CN" altLang="en-US" sz="2000" b="1" kern="1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/>
            </a:endParaRPr>
          </a:p>
        </p:txBody>
      </p:sp>
      <p:grpSp>
        <p:nvGrpSpPr>
          <p:cNvPr id="63" name="组合 62"/>
          <p:cNvGrpSpPr/>
          <p:nvPr/>
        </p:nvGrpSpPr>
        <p:grpSpPr>
          <a:xfrm rot="10800000">
            <a:off x="0" y="3766688"/>
            <a:ext cx="4737100" cy="5091168"/>
            <a:chOff x="8135783" y="-1669981"/>
            <a:chExt cx="4056217" cy="4359393"/>
          </a:xfrm>
        </p:grpSpPr>
        <p:sp>
          <p:nvSpPr>
            <p:cNvPr id="64" name="直角三角形 63"/>
            <p:cNvSpPr/>
            <p:nvPr/>
          </p:nvSpPr>
          <p:spPr>
            <a:xfrm rot="10800000">
              <a:off x="9502588" y="0"/>
              <a:ext cx="2689412" cy="2689412"/>
            </a:xfrm>
            <a:prstGeom prst="rtTriangle">
              <a:avLst/>
            </a:prstGeom>
            <a:solidFill>
              <a:srgbClr val="0C7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: 形状 64"/>
            <p:cNvSpPr/>
            <p:nvPr/>
          </p:nvSpPr>
          <p:spPr>
            <a:xfrm rot="18900000">
              <a:off x="8135783" y="-1669981"/>
              <a:ext cx="3339963" cy="3339962"/>
            </a:xfrm>
            <a:custGeom>
              <a:avLst/>
              <a:gdLst>
                <a:gd name="connsiteX0" fmla="*/ 0 w 3339963"/>
                <a:gd name="connsiteY0" fmla="*/ 0 h 3339962"/>
                <a:gd name="connsiteX1" fmla="*/ 3339963 w 3339963"/>
                <a:gd name="connsiteY1" fmla="*/ 3339962 h 3339962"/>
                <a:gd name="connsiteX2" fmla="*/ 1099563 w 3339963"/>
                <a:gd name="connsiteY2" fmla="*/ 3339962 h 333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9963" h="3339962">
                  <a:moveTo>
                    <a:pt x="0" y="0"/>
                  </a:moveTo>
                  <a:lnTo>
                    <a:pt x="3339963" y="3339962"/>
                  </a:lnTo>
                  <a:lnTo>
                    <a:pt x="1099563" y="3339962"/>
                  </a:lnTo>
                  <a:close/>
                </a:path>
              </a:pathLst>
            </a:custGeom>
            <a:solidFill>
              <a:srgbClr val="1097E2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395" y="1249680"/>
            <a:ext cx="3076575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7" grpId="1" animBg="1"/>
      <p:bldP spid="29" grpId="0" bldLvl="0" animBg="1"/>
      <p:bldP spid="29" grpId="1" animBg="1"/>
      <p:bldP spid="28" grpId="0" bldLvl="0" animBg="1"/>
      <p:bldP spid="2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/>
          <p:cNvSpPr txBox="1"/>
          <p:nvPr/>
        </p:nvSpPr>
        <p:spPr>
          <a:xfrm>
            <a:off x="808990" y="895350"/>
            <a:ext cx="2263140" cy="379730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r>
              <a:rPr lang="en-US" altLang="zh-CN" sz="1600" kern="100">
                <a:solidFill>
                  <a:srgbClr val="BFBFBF"/>
                </a:solidFill>
                <a:latin typeface="Calibri" panose="020F0502020204030204"/>
                <a:ea typeface="方正粗倩简体"/>
                <a:cs typeface="方正粗倩简体"/>
                <a:sym typeface="Times New Roman" panose="02020603050405020304"/>
              </a:rPr>
              <a:t>Software download</a:t>
            </a:r>
            <a:endParaRPr lang="en-US" altLang="zh-CN" sz="1600" kern="100">
              <a:solidFill>
                <a:srgbClr val="BFBFBF"/>
              </a:solidFill>
              <a:latin typeface="Calibri" panose="020F0502020204030204"/>
              <a:ea typeface="方正粗倩简体"/>
              <a:cs typeface="方正粗倩简体"/>
              <a:sym typeface="Times New Roman" panose="02020603050405020304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808719" y="353043"/>
            <a:ext cx="2391603" cy="58356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 rtl="0" eaLnBrk="1" fontAlgn="auto" latinLnBrk="0" hangingPunct="1"/>
            <a:r>
              <a:rPr lang="zh-CN" altLang="en-US" sz="3200" b="1" kern="100">
                <a:solidFill>
                  <a:srgbClr val="0C71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软件</a:t>
            </a:r>
            <a:r>
              <a:rPr lang="zh-CN" altLang="en-US" sz="3200" b="1" kern="100">
                <a:solidFill>
                  <a:srgbClr val="0C71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下载</a:t>
            </a:r>
            <a:endParaRPr lang="zh-CN" altLang="en-US" sz="3200" b="1" kern="100">
              <a:solidFill>
                <a:srgbClr val="0C71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/>
            </a:endParaRPr>
          </a:p>
        </p:txBody>
      </p:sp>
      <p:sp>
        <p:nvSpPr>
          <p:cNvPr id="178" name="TextBox 268"/>
          <p:cNvSpPr txBox="1"/>
          <p:nvPr/>
        </p:nvSpPr>
        <p:spPr>
          <a:xfrm>
            <a:off x="2488258" y="3876943"/>
            <a:ext cx="87716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p3d contourW="12700"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方正粗雅宋长_GBK" panose="02010600000000000000" pitchFamily="2" charset="-122"/>
                <a:ea typeface="方正粗雅宋长_GBK" panose="02010600000000000000" pitchFamily="2" charset="-122"/>
                <a:cs typeface="+mn-ea"/>
                <a:sym typeface="+mn-lt"/>
              </a:rPr>
              <a:t>财务部</a:t>
            </a:r>
            <a:endParaRPr lang="en-ID" b="1" dirty="0">
              <a:solidFill>
                <a:schemeClr val="bg1"/>
              </a:solidFill>
              <a:latin typeface="方正粗雅宋长_GBK" panose="02010600000000000000" pitchFamily="2" charset="-122"/>
              <a:ea typeface="方正粗雅宋长_GBK" panose="02010600000000000000" pitchFamily="2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9243" y="387251"/>
            <a:ext cx="248557" cy="829661"/>
          </a:xfrm>
          <a:prstGeom prst="rect">
            <a:avLst/>
          </a:prstGeom>
          <a:solidFill>
            <a:srgbClr val="0C7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88565" y="1390015"/>
            <a:ext cx="7818755" cy="49390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1"/>
          <p:cNvSpPr txBox="1"/>
          <p:nvPr/>
        </p:nvSpPr>
        <p:spPr>
          <a:xfrm>
            <a:off x="828040" y="895350"/>
            <a:ext cx="2200910" cy="379730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r>
              <a:rPr lang="en-US" altLang="zh-CN" kern="100">
                <a:solidFill>
                  <a:srgbClr val="BFBFBF"/>
                </a:solidFill>
                <a:latin typeface="Calibri" panose="020F0502020204030204"/>
                <a:ea typeface="方正粗倩简体"/>
                <a:cs typeface="方正粗倩简体"/>
                <a:sym typeface="Times New Roman" panose="02020603050405020304"/>
              </a:rPr>
              <a:t>Public number repair</a:t>
            </a:r>
            <a:endParaRPr lang="en-US" altLang="zh-CN" kern="100">
              <a:solidFill>
                <a:srgbClr val="BFBFBF"/>
              </a:solidFill>
              <a:latin typeface="Calibri" panose="020F0502020204030204"/>
              <a:ea typeface="方正粗倩简体"/>
              <a:cs typeface="方正粗倩简体"/>
              <a:sym typeface="Times New Roman" panose="02020603050405020304"/>
            </a:endParaRPr>
          </a:p>
        </p:txBody>
      </p:sp>
      <p:sp>
        <p:nvSpPr>
          <p:cNvPr id="55" name="文本框 1"/>
          <p:cNvSpPr txBox="1"/>
          <p:nvPr/>
        </p:nvSpPr>
        <p:spPr>
          <a:xfrm>
            <a:off x="808719" y="353043"/>
            <a:ext cx="2391603" cy="58356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 rtl="0" eaLnBrk="1" fontAlgn="auto" latinLnBrk="0" hangingPunct="1"/>
            <a:r>
              <a:rPr lang="zh-CN" altLang="en-US" sz="3200" b="1" kern="100">
                <a:solidFill>
                  <a:srgbClr val="0C71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公众号报修</a:t>
            </a:r>
            <a:endParaRPr lang="zh-CN" altLang="en-US" sz="3200" b="1" kern="100">
              <a:solidFill>
                <a:srgbClr val="0C71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39243" y="387251"/>
            <a:ext cx="248557" cy="829661"/>
          </a:xfrm>
          <a:prstGeom prst="rect">
            <a:avLst/>
          </a:prstGeom>
          <a:solidFill>
            <a:srgbClr val="0C7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e1d7a786b087e3f9af5f910de3a81b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9300" y="1638935"/>
            <a:ext cx="1977390" cy="4279900"/>
          </a:xfrm>
          <a:prstGeom prst="rect">
            <a:avLst/>
          </a:prstGeom>
        </p:spPr>
      </p:pic>
      <p:pic>
        <p:nvPicPr>
          <p:cNvPr id="3" name="图片 2" descr="dac1b59fe62e91d857604ed7fff42c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265" y="1638935"/>
            <a:ext cx="1977390" cy="4279900"/>
          </a:xfrm>
          <a:prstGeom prst="rect">
            <a:avLst/>
          </a:prstGeom>
        </p:spPr>
      </p:pic>
      <p:pic>
        <p:nvPicPr>
          <p:cNvPr id="4" name="图片 3" descr="908b3eb923f363aae48c55d1f9fea0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230" y="1638935"/>
            <a:ext cx="1977390" cy="4279900"/>
          </a:xfrm>
          <a:prstGeom prst="rect">
            <a:avLst/>
          </a:prstGeom>
        </p:spPr>
      </p:pic>
      <p:pic>
        <p:nvPicPr>
          <p:cNvPr id="5" name="图片 4" descr="4fe827c4a48e2fb46f545b9e553f02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195" y="1638935"/>
            <a:ext cx="1977390" cy="4279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1"/>
          <p:cNvSpPr txBox="1"/>
          <p:nvPr/>
        </p:nvSpPr>
        <p:spPr>
          <a:xfrm>
            <a:off x="828040" y="895350"/>
            <a:ext cx="2200910" cy="379730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r>
              <a:rPr lang="en-US" altLang="zh-CN" kern="100">
                <a:solidFill>
                  <a:srgbClr val="BFBFBF"/>
                </a:solidFill>
                <a:latin typeface="Calibri" panose="020F0502020204030204"/>
                <a:ea typeface="方正粗倩简体"/>
                <a:cs typeface="方正粗倩简体"/>
                <a:sym typeface="Times New Roman" panose="02020603050405020304"/>
              </a:rPr>
              <a:t>And code the repair</a:t>
            </a:r>
            <a:endParaRPr lang="en-US" altLang="zh-CN" kern="100">
              <a:solidFill>
                <a:srgbClr val="BFBFBF"/>
              </a:solidFill>
              <a:latin typeface="Calibri" panose="020F0502020204030204"/>
              <a:ea typeface="方正粗倩简体"/>
              <a:cs typeface="方正粗倩简体"/>
              <a:sym typeface="Times New Roman" panose="02020603050405020304"/>
            </a:endParaRPr>
          </a:p>
        </p:txBody>
      </p:sp>
      <p:sp>
        <p:nvSpPr>
          <p:cNvPr id="55" name="文本框 1"/>
          <p:cNvSpPr txBox="1"/>
          <p:nvPr/>
        </p:nvSpPr>
        <p:spPr>
          <a:xfrm>
            <a:off x="808719" y="353043"/>
            <a:ext cx="2391603" cy="58356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 rtl="0" eaLnBrk="1" fontAlgn="auto" latinLnBrk="0" hangingPunct="1"/>
            <a:r>
              <a:rPr lang="zh-CN" altLang="en-US" sz="3200" b="1" kern="100">
                <a:solidFill>
                  <a:srgbClr val="0C71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扫码报修</a:t>
            </a:r>
            <a:endParaRPr lang="zh-CN" altLang="en-US" sz="3200" b="1" kern="100">
              <a:solidFill>
                <a:srgbClr val="0C71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39243" y="387251"/>
            <a:ext cx="248557" cy="829661"/>
          </a:xfrm>
          <a:prstGeom prst="rect">
            <a:avLst/>
          </a:prstGeom>
          <a:solidFill>
            <a:srgbClr val="0C7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82010" y="1524635"/>
            <a:ext cx="5428615" cy="18675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18435" y="3877310"/>
            <a:ext cx="675640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fontAlgn="auto">
              <a:lnSpc>
                <a:spcPct val="150000"/>
              </a:lnSpc>
            </a:pPr>
            <a:r>
              <a:rPr lang="en-US" altLang="zh-CN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*2022</a:t>
            </a:r>
            <a:r>
              <a:rPr lang="zh-CN" altLang="en-US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年</a:t>
            </a:r>
            <a:r>
              <a:rPr lang="en-US" altLang="zh-CN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10</a:t>
            </a:r>
            <a:r>
              <a:rPr lang="zh-CN" altLang="en-US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月起，所有设备电箱柜门上会张贴设备序列号以及微信报修码，该报修二维码为一物一码，是这台设备的唯一标识，不具有通用性。扫描该二维码可自动跳出报修界面，并且生成设备型号、序列号、客户地址等信息，客户只需要填写服务请求即可提交报修。</a:t>
            </a:r>
            <a:endParaRPr lang="en-US" altLang="zh-CN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1"/>
          <p:cNvSpPr txBox="1"/>
          <p:nvPr/>
        </p:nvSpPr>
        <p:spPr>
          <a:xfrm>
            <a:off x="828040" y="895350"/>
            <a:ext cx="2200910" cy="379730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r>
              <a:rPr lang="en-US" altLang="zh-CN" kern="100">
                <a:solidFill>
                  <a:srgbClr val="BFBFBF"/>
                </a:solidFill>
                <a:latin typeface="Calibri" panose="020F0502020204030204"/>
                <a:ea typeface="方正粗倩简体"/>
                <a:cs typeface="方正粗倩简体"/>
                <a:sym typeface="Times New Roman" panose="02020603050405020304"/>
              </a:rPr>
              <a:t>APP Order process</a:t>
            </a:r>
            <a:endParaRPr lang="en-US" altLang="zh-CN" kern="100">
              <a:solidFill>
                <a:srgbClr val="BFBFBF"/>
              </a:solidFill>
              <a:latin typeface="Calibri" panose="020F0502020204030204"/>
              <a:ea typeface="方正粗倩简体"/>
              <a:cs typeface="方正粗倩简体"/>
              <a:sym typeface="Times New Roman" panose="02020603050405020304"/>
            </a:endParaRPr>
          </a:p>
        </p:txBody>
      </p:sp>
      <p:sp>
        <p:nvSpPr>
          <p:cNvPr id="55" name="文本框 1"/>
          <p:cNvSpPr txBox="1"/>
          <p:nvPr/>
        </p:nvSpPr>
        <p:spPr>
          <a:xfrm>
            <a:off x="808990" y="353060"/>
            <a:ext cx="3195955" cy="58356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 rtl="0" eaLnBrk="1" fontAlgn="auto" latinLnBrk="0" hangingPunct="1"/>
            <a:r>
              <a:rPr lang="en-US" altLang="zh-CN" sz="3200" b="1" kern="100">
                <a:solidFill>
                  <a:srgbClr val="0C71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APP</a:t>
            </a:r>
            <a:r>
              <a:rPr lang="zh-CN" altLang="en-US" sz="3200" b="1" kern="100">
                <a:solidFill>
                  <a:srgbClr val="0C71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端接单流程</a:t>
            </a:r>
            <a:endParaRPr lang="zh-CN" altLang="en-US" sz="3200" b="1" kern="100">
              <a:solidFill>
                <a:srgbClr val="0C71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39243" y="387251"/>
            <a:ext cx="248557" cy="829661"/>
          </a:xfrm>
          <a:prstGeom prst="rect">
            <a:avLst/>
          </a:prstGeom>
          <a:solidFill>
            <a:srgbClr val="0C7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47a12baa90f3a9c99e943a5d9870d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7480" y="1628775"/>
            <a:ext cx="1764000" cy="3600000"/>
          </a:xfrm>
          <a:prstGeom prst="rect">
            <a:avLst/>
          </a:prstGeom>
        </p:spPr>
      </p:pic>
      <p:pic>
        <p:nvPicPr>
          <p:cNvPr id="3" name="图片 2" descr="b2208f4881d2e26535134c18f5e23a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1628775"/>
            <a:ext cx="1764000" cy="3600000"/>
          </a:xfrm>
          <a:prstGeom prst="rect">
            <a:avLst/>
          </a:prstGeom>
        </p:spPr>
      </p:pic>
      <p:pic>
        <p:nvPicPr>
          <p:cNvPr id="4" name="图片 3" descr="1169cab36e222bd02e2403ca33ba65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5720" y="1628775"/>
            <a:ext cx="1764000" cy="3600000"/>
          </a:xfrm>
          <a:prstGeom prst="rect">
            <a:avLst/>
          </a:prstGeom>
        </p:spPr>
      </p:pic>
      <p:pic>
        <p:nvPicPr>
          <p:cNvPr id="5" name="图片 4" descr="751569119c4026db2b1b244384f13b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4840" y="1628775"/>
            <a:ext cx="1764000" cy="3600000"/>
          </a:xfrm>
          <a:prstGeom prst="rect">
            <a:avLst/>
          </a:prstGeom>
        </p:spPr>
      </p:pic>
      <p:pic>
        <p:nvPicPr>
          <p:cNvPr id="7" name="图片 6" descr="ad1024ac2844b4ede2daba7be707ab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3960" y="1628775"/>
            <a:ext cx="1764000" cy="36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1"/>
          <p:cNvSpPr txBox="1"/>
          <p:nvPr/>
        </p:nvSpPr>
        <p:spPr>
          <a:xfrm>
            <a:off x="828040" y="895350"/>
            <a:ext cx="2200910" cy="379730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r>
              <a:rPr lang="en-US" altLang="zh-CN" kern="100">
                <a:solidFill>
                  <a:srgbClr val="BFBFBF"/>
                </a:solidFill>
                <a:latin typeface="Calibri" panose="020F0502020204030204"/>
                <a:ea typeface="方正粗倩简体"/>
                <a:cs typeface="方正粗倩简体"/>
                <a:sym typeface="Times New Roman" panose="02020603050405020304"/>
              </a:rPr>
              <a:t>APP Order process</a:t>
            </a:r>
            <a:endParaRPr lang="en-US" altLang="zh-CN" kern="100">
              <a:solidFill>
                <a:srgbClr val="BFBFBF"/>
              </a:solidFill>
              <a:latin typeface="Calibri" panose="020F0502020204030204"/>
              <a:ea typeface="方正粗倩简体"/>
              <a:cs typeface="方正粗倩简体"/>
              <a:sym typeface="Times New Roman" panose="02020603050405020304"/>
            </a:endParaRPr>
          </a:p>
        </p:txBody>
      </p:sp>
      <p:sp>
        <p:nvSpPr>
          <p:cNvPr id="55" name="文本框 1"/>
          <p:cNvSpPr txBox="1"/>
          <p:nvPr/>
        </p:nvSpPr>
        <p:spPr>
          <a:xfrm>
            <a:off x="808990" y="353060"/>
            <a:ext cx="3195955" cy="58356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 rtl="0" eaLnBrk="1" fontAlgn="auto" latinLnBrk="0" hangingPunct="1"/>
            <a:r>
              <a:rPr lang="en-US" altLang="zh-CN" sz="3200" b="1" kern="100">
                <a:solidFill>
                  <a:srgbClr val="0C71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APP</a:t>
            </a:r>
            <a:r>
              <a:rPr lang="zh-CN" altLang="en-US" sz="3200" b="1" kern="100">
                <a:solidFill>
                  <a:srgbClr val="0C71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端接单流程</a:t>
            </a:r>
            <a:endParaRPr lang="zh-CN" altLang="en-US" sz="3200" b="1" kern="100">
              <a:solidFill>
                <a:srgbClr val="0C71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39243" y="387251"/>
            <a:ext cx="248557" cy="829661"/>
          </a:xfrm>
          <a:prstGeom prst="rect">
            <a:avLst/>
          </a:prstGeom>
          <a:solidFill>
            <a:srgbClr val="0C7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47a12baa90f3a9c99e943a5d9870d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7480" y="1628775"/>
            <a:ext cx="1764000" cy="3600000"/>
          </a:xfrm>
          <a:prstGeom prst="rect">
            <a:avLst/>
          </a:prstGeom>
        </p:spPr>
      </p:pic>
      <p:pic>
        <p:nvPicPr>
          <p:cNvPr id="3" name="图片 2" descr="b2208f4881d2e26535134c18f5e23a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1628775"/>
            <a:ext cx="1764000" cy="3600000"/>
          </a:xfrm>
          <a:prstGeom prst="rect">
            <a:avLst/>
          </a:prstGeom>
        </p:spPr>
      </p:pic>
      <p:pic>
        <p:nvPicPr>
          <p:cNvPr id="4" name="图片 3" descr="1169cab36e222bd02e2403ca33ba65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5720" y="1628775"/>
            <a:ext cx="1764000" cy="3600000"/>
          </a:xfrm>
          <a:prstGeom prst="rect">
            <a:avLst/>
          </a:prstGeom>
        </p:spPr>
      </p:pic>
      <p:pic>
        <p:nvPicPr>
          <p:cNvPr id="5" name="图片 4" descr="751569119c4026db2b1b244384f13b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4840" y="1628775"/>
            <a:ext cx="1764000" cy="3600000"/>
          </a:xfrm>
          <a:prstGeom prst="rect">
            <a:avLst/>
          </a:prstGeom>
        </p:spPr>
      </p:pic>
      <p:pic>
        <p:nvPicPr>
          <p:cNvPr id="7" name="图片 6" descr="ad1024ac2844b4ede2daba7be707ab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3960" y="1628775"/>
            <a:ext cx="1764000" cy="360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97965" y="3656965"/>
            <a:ext cx="1623060" cy="8782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b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</a:rPr>
              <a:t>①、收到消息提示后打开【易售后】软件，进入接单界面；</a:t>
            </a:r>
            <a:endParaRPr lang="zh-CN" altLang="en-US" sz="1400" b="1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47085" y="3656965"/>
            <a:ext cx="1623060" cy="8782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b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</a:rPr>
              <a:t>②、点击进入工单，点击上方号码可直接拨号，与客户沟通后点击预约客户，填写上门时间；</a:t>
            </a:r>
            <a:endParaRPr lang="zh-CN" altLang="en-US" sz="1400" b="1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045325" y="3923665"/>
            <a:ext cx="1623060" cy="8782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b="1">
                <a:ln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</a:rPr>
              <a:t>③、到达客户现场后点击开始服务</a:t>
            </a:r>
            <a:r>
              <a:rPr lang="en-US" altLang="zh-CN" sz="1400" b="1">
                <a:ln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</a:rPr>
              <a:t>-</a:t>
            </a:r>
            <a:r>
              <a:rPr lang="zh-CN" altLang="en-US" sz="1400" b="1">
                <a:ln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</a:rPr>
              <a:t>确认；</a:t>
            </a:r>
            <a:endParaRPr lang="zh-CN" altLang="en-US" sz="1400" b="1">
              <a:ln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894445" y="3923665"/>
            <a:ext cx="1623060" cy="8782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b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</a:rPr>
              <a:t>④、点击左下角</a:t>
            </a:r>
            <a:r>
              <a:rPr lang="en-US" altLang="zh-CN" sz="1400" b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</a:rPr>
              <a:t> </a:t>
            </a:r>
            <a:r>
              <a:rPr lang="zh-CN" altLang="en-US" sz="1400" b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</a:rPr>
              <a:t>现场考勤进行签到；</a:t>
            </a:r>
            <a:endParaRPr lang="zh-CN" altLang="en-US" sz="1400" b="1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1"/>
          <p:cNvSpPr txBox="1"/>
          <p:nvPr/>
        </p:nvSpPr>
        <p:spPr>
          <a:xfrm>
            <a:off x="828040" y="895350"/>
            <a:ext cx="2200910" cy="379730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r>
              <a:rPr lang="en-US" altLang="zh-CN" kern="100">
                <a:solidFill>
                  <a:srgbClr val="BFBFBF"/>
                </a:solidFill>
                <a:latin typeface="Calibri" panose="020F0502020204030204"/>
                <a:ea typeface="方正粗倩简体"/>
                <a:cs typeface="方正粗倩简体"/>
                <a:sym typeface="Times New Roman" panose="02020603050405020304"/>
              </a:rPr>
              <a:t>APP Order process</a:t>
            </a:r>
            <a:endParaRPr lang="en-US" altLang="zh-CN" kern="100">
              <a:solidFill>
                <a:srgbClr val="BFBFBF"/>
              </a:solidFill>
              <a:latin typeface="Calibri" panose="020F0502020204030204"/>
              <a:ea typeface="方正粗倩简体"/>
              <a:cs typeface="方正粗倩简体"/>
              <a:sym typeface="Times New Roman" panose="02020603050405020304"/>
            </a:endParaRPr>
          </a:p>
        </p:txBody>
      </p:sp>
      <p:sp>
        <p:nvSpPr>
          <p:cNvPr id="55" name="文本框 1"/>
          <p:cNvSpPr txBox="1"/>
          <p:nvPr/>
        </p:nvSpPr>
        <p:spPr>
          <a:xfrm>
            <a:off x="808990" y="353060"/>
            <a:ext cx="3195955" cy="58356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 rtl="0" eaLnBrk="1" fontAlgn="auto" latinLnBrk="0" hangingPunct="1"/>
            <a:r>
              <a:rPr lang="en-US" altLang="zh-CN" sz="3200" b="1" kern="100">
                <a:solidFill>
                  <a:srgbClr val="0C71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APP</a:t>
            </a:r>
            <a:r>
              <a:rPr lang="zh-CN" altLang="en-US" sz="3200" b="1" kern="100">
                <a:solidFill>
                  <a:srgbClr val="0C71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端接单流程</a:t>
            </a:r>
            <a:endParaRPr lang="zh-CN" altLang="en-US" sz="3200" b="1" kern="100">
              <a:solidFill>
                <a:srgbClr val="0C71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39243" y="387251"/>
            <a:ext cx="248557" cy="829661"/>
          </a:xfrm>
          <a:prstGeom prst="rect">
            <a:avLst/>
          </a:prstGeom>
          <a:solidFill>
            <a:srgbClr val="0C7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e7076137171854a548db8d3f87abcc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6455" y="1629410"/>
            <a:ext cx="1764000" cy="3600000"/>
          </a:xfrm>
          <a:prstGeom prst="rect">
            <a:avLst/>
          </a:prstGeom>
        </p:spPr>
      </p:pic>
      <p:pic>
        <p:nvPicPr>
          <p:cNvPr id="8" name="图片 7" descr="7cc77768aeec9f3fb9be6117f087e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0020" y="1628775"/>
            <a:ext cx="1764000" cy="3600000"/>
          </a:xfrm>
          <a:prstGeom prst="rect">
            <a:avLst/>
          </a:prstGeom>
        </p:spPr>
      </p:pic>
      <p:pic>
        <p:nvPicPr>
          <p:cNvPr id="9" name="图片 8" descr="9d8684fdc6b74c2bb5074b88885cd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585" y="1629410"/>
            <a:ext cx="1764000" cy="3600000"/>
          </a:xfrm>
          <a:prstGeom prst="rect">
            <a:avLst/>
          </a:prstGeom>
        </p:spPr>
      </p:pic>
      <p:pic>
        <p:nvPicPr>
          <p:cNvPr id="10" name="图片 9" descr="bfab25134a6c6661aabe288aef45c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7150" y="1628775"/>
            <a:ext cx="1764000" cy="36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1"/>
          <p:cNvSpPr txBox="1"/>
          <p:nvPr/>
        </p:nvSpPr>
        <p:spPr>
          <a:xfrm>
            <a:off x="825229" y="895651"/>
            <a:ext cx="1970010" cy="379604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r>
              <a:rPr lang="en-US" altLang="zh-CN" kern="100">
                <a:solidFill>
                  <a:srgbClr val="BFBFBF"/>
                </a:solidFill>
                <a:latin typeface="Calibri" panose="020F0502020204030204"/>
                <a:ea typeface="方正粗倩简体"/>
                <a:cs typeface="方正粗倩简体"/>
                <a:sym typeface="Times New Roman" panose="02020603050405020304"/>
              </a:rPr>
              <a:t>Text message</a:t>
            </a:r>
            <a:endParaRPr lang="en-US" altLang="zh-CN" kern="100">
              <a:solidFill>
                <a:srgbClr val="BFBFBF"/>
              </a:solidFill>
              <a:latin typeface="Calibri" panose="020F0502020204030204"/>
              <a:ea typeface="方正粗倩简体"/>
              <a:cs typeface="方正粗倩简体"/>
              <a:sym typeface="Times New Roman" panose="02020603050405020304"/>
            </a:endParaRPr>
          </a:p>
        </p:txBody>
      </p:sp>
      <p:sp>
        <p:nvSpPr>
          <p:cNvPr id="54" name="文本框 1"/>
          <p:cNvSpPr txBox="1"/>
          <p:nvPr/>
        </p:nvSpPr>
        <p:spPr>
          <a:xfrm>
            <a:off x="808719" y="353043"/>
            <a:ext cx="2391603" cy="58356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 rtl="0" eaLnBrk="1" fontAlgn="auto" latinLnBrk="0" hangingPunct="1"/>
            <a:r>
              <a:rPr lang="zh-CN" altLang="en-US" sz="3200" b="1" kern="100">
                <a:solidFill>
                  <a:srgbClr val="0C71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短信提示</a:t>
            </a:r>
            <a:endParaRPr lang="en-US" altLang="zh-CN" sz="3200" b="1" kern="100">
              <a:solidFill>
                <a:srgbClr val="0C71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39243" y="387251"/>
            <a:ext cx="248557" cy="829661"/>
          </a:xfrm>
          <a:prstGeom prst="rect">
            <a:avLst/>
          </a:prstGeom>
          <a:solidFill>
            <a:srgbClr val="0C7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b27d4a5337e3b6ab9dd1ef41ed6f2a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6315" y="1628140"/>
            <a:ext cx="1663333" cy="3600000"/>
          </a:xfrm>
          <a:prstGeom prst="rect">
            <a:avLst/>
          </a:prstGeom>
        </p:spPr>
      </p:pic>
      <p:pic>
        <p:nvPicPr>
          <p:cNvPr id="4" name="图片 3" descr="2ae40e6b5d029cd86e1dfde021fcb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480" y="1628775"/>
            <a:ext cx="1663333" cy="3600000"/>
          </a:xfrm>
          <a:prstGeom prst="rect">
            <a:avLst/>
          </a:prstGeom>
        </p:spPr>
      </p:pic>
      <p:pic>
        <p:nvPicPr>
          <p:cNvPr id="5" name="图片 4" descr="324da98ffee32a325fe8ee9f931094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645" y="1628775"/>
            <a:ext cx="1663333" cy="36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1"/>
          <p:cNvSpPr txBox="1"/>
          <p:nvPr/>
        </p:nvSpPr>
        <p:spPr>
          <a:xfrm>
            <a:off x="825500" y="895350"/>
            <a:ext cx="3382645" cy="379730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r>
              <a:rPr lang="en-US" altLang="zh-CN" kern="100">
                <a:solidFill>
                  <a:srgbClr val="BFBFBF"/>
                </a:solidFill>
                <a:latin typeface="Calibri" panose="020F0502020204030204"/>
                <a:ea typeface="方正粗倩简体"/>
                <a:cs typeface="方正粗倩简体"/>
                <a:sym typeface="Times New Roman" panose="02020603050405020304"/>
              </a:rPr>
              <a:t>Customer equipment file entry</a:t>
            </a:r>
            <a:endParaRPr lang="en-US" altLang="zh-CN" kern="100">
              <a:solidFill>
                <a:srgbClr val="BFBFBF"/>
              </a:solidFill>
              <a:latin typeface="Calibri" panose="020F0502020204030204"/>
              <a:ea typeface="方正粗倩简体"/>
              <a:cs typeface="方正粗倩简体"/>
              <a:sym typeface="Times New Roman" panose="02020603050405020304"/>
            </a:endParaRPr>
          </a:p>
        </p:txBody>
      </p:sp>
      <p:sp>
        <p:nvSpPr>
          <p:cNvPr id="54" name="文本框 1"/>
          <p:cNvSpPr txBox="1"/>
          <p:nvPr/>
        </p:nvSpPr>
        <p:spPr>
          <a:xfrm>
            <a:off x="808990" y="353060"/>
            <a:ext cx="3898265" cy="58356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 rtl="0" eaLnBrk="1" fontAlgn="auto" latinLnBrk="0" hangingPunct="1"/>
            <a:r>
              <a:rPr lang="zh-CN" altLang="en-US" sz="3200" b="1" kern="100">
                <a:solidFill>
                  <a:srgbClr val="0C71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/>
              </a:rPr>
              <a:t>客户设备档案录入</a:t>
            </a:r>
            <a:endParaRPr lang="en-US" altLang="zh-CN" sz="3200" b="1" kern="100">
              <a:solidFill>
                <a:srgbClr val="0C71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39243" y="387251"/>
            <a:ext cx="248557" cy="829661"/>
          </a:xfrm>
          <a:prstGeom prst="rect">
            <a:avLst/>
          </a:prstGeom>
          <a:solidFill>
            <a:srgbClr val="0C7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804053aab539e509c284658e73b557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9855" y="1628775"/>
            <a:ext cx="1764000" cy="3600000"/>
          </a:xfrm>
          <a:prstGeom prst="rect">
            <a:avLst/>
          </a:prstGeom>
        </p:spPr>
      </p:pic>
      <p:pic>
        <p:nvPicPr>
          <p:cNvPr id="6" name="图片 5" descr="7d7764fabd7b77360c133e5610ee6f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710" y="1629410"/>
            <a:ext cx="1764000" cy="3600000"/>
          </a:xfrm>
          <a:prstGeom prst="rect">
            <a:avLst/>
          </a:prstGeom>
        </p:spPr>
      </p:pic>
      <p:pic>
        <p:nvPicPr>
          <p:cNvPr id="7" name="图片 6" descr="cdb5fbcad7bf3e7b51ca83d491789c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565" y="1629410"/>
            <a:ext cx="1764000" cy="3600000"/>
          </a:xfrm>
          <a:prstGeom prst="rect">
            <a:avLst/>
          </a:prstGeom>
        </p:spPr>
      </p:pic>
      <p:pic>
        <p:nvPicPr>
          <p:cNvPr id="8" name="图片 7" descr="e0d7e310f5902f1d04118193d1cb4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3420" y="1629410"/>
            <a:ext cx="1764000" cy="3600000"/>
          </a:xfrm>
          <a:prstGeom prst="rect">
            <a:avLst/>
          </a:prstGeom>
        </p:spPr>
      </p:pic>
      <p:pic>
        <p:nvPicPr>
          <p:cNvPr id="9" name="图片 8" descr="bb96b19cfa5c0de91d62f3c3bb2ca3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1275" y="1629410"/>
            <a:ext cx="1764000" cy="3600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828165" y="3413125"/>
            <a:ext cx="397510" cy="44894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7454901" y="-1936681"/>
            <a:ext cx="4737100" cy="5091168"/>
            <a:chOff x="8135783" y="-1669981"/>
            <a:chExt cx="4056217" cy="4359393"/>
          </a:xfrm>
        </p:grpSpPr>
        <p:sp>
          <p:nvSpPr>
            <p:cNvPr id="8" name="直角三角形 7"/>
            <p:cNvSpPr/>
            <p:nvPr/>
          </p:nvSpPr>
          <p:spPr>
            <a:xfrm rot="10800000">
              <a:off x="9502588" y="0"/>
              <a:ext cx="2689412" cy="2689412"/>
            </a:xfrm>
            <a:prstGeom prst="rtTriangle">
              <a:avLst/>
            </a:prstGeom>
            <a:solidFill>
              <a:srgbClr val="0C7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: 形状 12"/>
            <p:cNvSpPr/>
            <p:nvPr/>
          </p:nvSpPr>
          <p:spPr>
            <a:xfrm rot="18900000">
              <a:off x="8135783" y="-1669981"/>
              <a:ext cx="3339963" cy="3339962"/>
            </a:xfrm>
            <a:custGeom>
              <a:avLst/>
              <a:gdLst>
                <a:gd name="connsiteX0" fmla="*/ 0 w 3339963"/>
                <a:gd name="connsiteY0" fmla="*/ 0 h 3339962"/>
                <a:gd name="connsiteX1" fmla="*/ 3339963 w 3339963"/>
                <a:gd name="connsiteY1" fmla="*/ 3339962 h 3339962"/>
                <a:gd name="connsiteX2" fmla="*/ 1099563 w 3339963"/>
                <a:gd name="connsiteY2" fmla="*/ 3339962 h 333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9963" h="3339962">
                  <a:moveTo>
                    <a:pt x="0" y="0"/>
                  </a:moveTo>
                  <a:lnTo>
                    <a:pt x="3339963" y="3339962"/>
                  </a:lnTo>
                  <a:lnTo>
                    <a:pt x="1099563" y="3339962"/>
                  </a:lnTo>
                  <a:close/>
                </a:path>
              </a:pathLst>
            </a:custGeom>
            <a:solidFill>
              <a:srgbClr val="1097E2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1"/>
          <p:cNvSpPr txBox="1"/>
          <p:nvPr/>
        </p:nvSpPr>
        <p:spPr>
          <a:xfrm>
            <a:off x="2151414" y="2936674"/>
            <a:ext cx="7889200" cy="82994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zh-CN" altLang="en-US" sz="4800" b="1" kern="100">
                <a:solidFill>
                  <a:srgbClr val="0C71A7"/>
                </a:solidFill>
                <a:latin typeface="方正小标宋简体" panose="02000000000000000000" charset="-122"/>
                <a:ea typeface="方正小标宋简体" panose="02000000000000000000" charset="-122"/>
                <a:cs typeface="微软雅黑" panose="020B0503020204020204" charset="-122"/>
                <a:sym typeface="Times New Roman" panose="02020603050405020304"/>
              </a:rPr>
              <a:t>宁波雷热激光科技有限公司</a:t>
            </a:r>
            <a:endParaRPr lang="zh-CN" altLang="en-US" sz="4800" b="1" kern="100">
              <a:solidFill>
                <a:srgbClr val="0C71A7"/>
              </a:solidFill>
              <a:latin typeface="方正小标宋简体" panose="02000000000000000000" charset="-122"/>
              <a:ea typeface="方正小标宋简体" panose="02000000000000000000" charset="-122"/>
              <a:cs typeface="微软雅黑" panose="020B0503020204020204" charset="-122"/>
              <a:sym typeface="Times New Roman" panose="02020603050405020304"/>
            </a:endParaRPr>
          </a:p>
        </p:txBody>
      </p:sp>
      <p:grpSp>
        <p:nvGrpSpPr>
          <p:cNvPr id="63" name="组合 62"/>
          <p:cNvGrpSpPr/>
          <p:nvPr/>
        </p:nvGrpSpPr>
        <p:grpSpPr>
          <a:xfrm rot="10800000">
            <a:off x="0" y="3766688"/>
            <a:ext cx="4737100" cy="5091168"/>
            <a:chOff x="8135783" y="-1669981"/>
            <a:chExt cx="4056217" cy="4359393"/>
          </a:xfrm>
        </p:grpSpPr>
        <p:sp>
          <p:nvSpPr>
            <p:cNvPr id="64" name="直角三角形 63"/>
            <p:cNvSpPr/>
            <p:nvPr/>
          </p:nvSpPr>
          <p:spPr>
            <a:xfrm rot="10800000">
              <a:off x="9502588" y="0"/>
              <a:ext cx="2689412" cy="2689412"/>
            </a:xfrm>
            <a:prstGeom prst="rtTriangle">
              <a:avLst/>
            </a:prstGeom>
            <a:solidFill>
              <a:srgbClr val="0C7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: 形状 64"/>
            <p:cNvSpPr/>
            <p:nvPr/>
          </p:nvSpPr>
          <p:spPr>
            <a:xfrm rot="18900000">
              <a:off x="8135783" y="-1669981"/>
              <a:ext cx="3339963" cy="3339962"/>
            </a:xfrm>
            <a:custGeom>
              <a:avLst/>
              <a:gdLst>
                <a:gd name="connsiteX0" fmla="*/ 0 w 3339963"/>
                <a:gd name="connsiteY0" fmla="*/ 0 h 3339962"/>
                <a:gd name="connsiteX1" fmla="*/ 3339963 w 3339963"/>
                <a:gd name="connsiteY1" fmla="*/ 3339962 h 3339962"/>
                <a:gd name="connsiteX2" fmla="*/ 1099563 w 3339963"/>
                <a:gd name="connsiteY2" fmla="*/ 3339962 h 333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9963" h="3339962">
                  <a:moveTo>
                    <a:pt x="0" y="0"/>
                  </a:moveTo>
                  <a:lnTo>
                    <a:pt x="3339963" y="3339962"/>
                  </a:lnTo>
                  <a:lnTo>
                    <a:pt x="1099563" y="3339962"/>
                  </a:lnTo>
                  <a:close/>
                </a:path>
              </a:pathLst>
            </a:custGeom>
            <a:solidFill>
              <a:srgbClr val="1097E2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161155" y="4149090"/>
            <a:ext cx="3869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latin typeface="Times New Roman" panose="02020603050405020304" charset="0"/>
                <a:ea typeface="微软雅黑 Light" panose="020B0502040204020203" charset="-122"/>
                <a:cs typeface="Times New Roman" panose="02020603050405020304" charset="0"/>
              </a:rPr>
              <a:t>2022-10-25  </a:t>
            </a:r>
            <a:r>
              <a:rPr lang="zh-CN" altLang="en-US">
                <a:latin typeface="Times New Roman" panose="02020603050405020304" charset="0"/>
                <a:ea typeface="微软雅黑 Light" panose="020B0502040204020203" charset="-122"/>
                <a:cs typeface="Times New Roman" panose="02020603050405020304" charset="0"/>
              </a:rPr>
              <a:t>陈志康</a:t>
            </a:r>
            <a:endParaRPr lang="zh-CN" altLang="en-US">
              <a:latin typeface="Times New Roman" panose="02020603050405020304" charset="0"/>
              <a:ea typeface="微软雅黑 Light" panose="020B0502040204020203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PLACING_PICTURE_USER_VIEWPORT" val="{&quot;height&quot;:7164,&quot;width&quot;:11340}"/>
</p:tagLst>
</file>

<file path=ppt/tags/tag7.xml><?xml version="1.0" encoding="utf-8"?>
<p:tagLst xmlns:p="http://schemas.openxmlformats.org/presentationml/2006/main">
  <p:tag name="KSO_WPP_MARK_KEY" val="d221e733-3b25-4177-9c89-3be1d8985764"/>
  <p:tag name="COMMONDATA" val="eyJjb3VudCI6NiwiaGRpZCI6ImI0ZmEwYTFiZWMwNTlmMTUyMGI1OGQ2ODY5YzhiYzkwIiwidXNlckNvdW50Ijo2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498</Words>
  <Application>WPS 演示</Application>
  <PresentationFormat>宽屏</PresentationFormat>
  <Paragraphs>54</Paragraphs>
  <Slides>10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Times New Roman</vt:lpstr>
      <vt:lpstr>方正小标宋简体</vt:lpstr>
      <vt:lpstr>Calibri</vt:lpstr>
      <vt:lpstr>方正粗倩简体</vt:lpstr>
      <vt:lpstr>AMGDT</vt:lpstr>
      <vt:lpstr>方正粗雅宋长_GBK</vt:lpstr>
      <vt:lpstr>微软雅黑 Light</vt:lpstr>
      <vt:lpstr>Verdana</vt:lpstr>
      <vt:lpstr>Arial Unicode MS</vt:lpstr>
      <vt:lpstr>等线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信纸Archer</dc:creator>
  <cp:lastModifiedBy>陈志康</cp:lastModifiedBy>
  <cp:revision>21</cp:revision>
  <dcterms:created xsi:type="dcterms:W3CDTF">2019-06-21T02:22:00Z</dcterms:created>
  <dcterms:modified xsi:type="dcterms:W3CDTF">2022-10-25T03:09:26Z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2052-11.1.0.12598</vt:lpwstr>
  </property>
  <property fmtid="{D5CDD505-2E9C-101B-9397-08002B2CF9AE}" pid="3" name="KSOTemplateUUID">
    <vt:lpwstr>v1.0_mb_SK17VPGqV2uxTpn3s7qncw==</vt:lpwstr>
  </property>
  <property fmtid="{D5CDD505-2E9C-101B-9397-08002B2CF9AE}" pid="4" name="ICV">
    <vt:lpwstr>B960BED882CD4497B80BA85C3A332EC8</vt:lpwstr>
  </property>
</Properties>
</file>